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34"/>
  </p:notesMasterIdLst>
  <p:sldIdLst>
    <p:sldId id="400" r:id="rId3"/>
    <p:sldId id="388" r:id="rId4"/>
    <p:sldId id="386" r:id="rId5"/>
    <p:sldId id="258" r:id="rId6"/>
    <p:sldId id="263" r:id="rId7"/>
    <p:sldId id="390" r:id="rId8"/>
    <p:sldId id="267" r:id="rId9"/>
    <p:sldId id="272" r:id="rId10"/>
    <p:sldId id="271" r:id="rId11"/>
    <p:sldId id="340" r:id="rId12"/>
    <p:sldId id="328" r:id="rId13"/>
    <p:sldId id="391" r:id="rId14"/>
    <p:sldId id="348" r:id="rId15"/>
    <p:sldId id="349" r:id="rId16"/>
    <p:sldId id="282" r:id="rId17"/>
    <p:sldId id="345" r:id="rId18"/>
    <p:sldId id="284" r:id="rId19"/>
    <p:sldId id="335" r:id="rId20"/>
    <p:sldId id="286" r:id="rId21"/>
    <p:sldId id="358" r:id="rId22"/>
    <p:sldId id="288" r:id="rId23"/>
    <p:sldId id="289" r:id="rId24"/>
    <p:sldId id="338" r:id="rId25"/>
    <p:sldId id="396" r:id="rId26"/>
    <p:sldId id="397" r:id="rId27"/>
    <p:sldId id="394" r:id="rId28"/>
    <p:sldId id="395" r:id="rId29"/>
    <p:sldId id="301" r:id="rId30"/>
    <p:sldId id="353" r:id="rId31"/>
    <p:sldId id="399" r:id="rId32"/>
    <p:sldId id="38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069" autoAdjust="0"/>
  </p:normalViewPr>
  <p:slideViewPr>
    <p:cSldViewPr>
      <p:cViewPr>
        <p:scale>
          <a:sx n="90" d="100"/>
          <a:sy n="90" d="100"/>
        </p:scale>
        <p:origin x="-8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8F8B6-5CAC-4A55-9B27-D3150C67DED1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55AAA-0528-47E9-A655-71C191921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8723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61612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045519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6481517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3363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6534611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4758232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5413237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042938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7991282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1043045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516837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1730596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570222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5128467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72424819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5563815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74367125"/>
      </p:ext>
    </p:extLst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7882655"/>
      </p:ext>
    </p:extLst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03630"/>
      </p:ext>
    </p:extLst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617177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152330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946721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8868226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661740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669119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9323299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684179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520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718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geoman.ru/books/item/f00/s00/z0000056/pic/000289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klopotow.narod.ru/mineral/gallery/sulfid/images/dsc00462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.focus.ua/img/a/6/4/89246.jpg?1261479510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etaprom.ru/factories/tuv-gre.html" TargetMode="External"/><Relationship Id="rId3" Type="http://schemas.openxmlformats.org/officeDocument/2006/relationships/image" Target="../media/image25.jpeg"/><Relationship Id="rId7" Type="http://schemas.openxmlformats.org/officeDocument/2006/relationships/hyperlink" Target="http://www.metaprom.ru/factories/tuvazoloto.html" TargetMode="External"/><Relationship Id="rId2" Type="http://schemas.openxmlformats.org/officeDocument/2006/relationships/hyperlink" Target="http://litzavod.ru/img/colorlit/1.jp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metaprom.ru/factories/oina.html" TargetMode="External"/><Relationship Id="rId5" Type="http://schemas.openxmlformats.org/officeDocument/2006/relationships/hyperlink" Target="http://www.metaprom.ru/factories/tuvaasbet.html" TargetMode="External"/><Relationship Id="rId4" Type="http://schemas.openxmlformats.org/officeDocument/2006/relationships/hyperlink" Target="http://www.metaprom.ru/factories/rkh.html" TargetMode="External"/><Relationship Id="rId9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aprom.ru/factories/tuvamebel.html" TargetMode="External"/><Relationship Id="rId7" Type="http://schemas.openxmlformats.org/officeDocument/2006/relationships/image" Target="../media/image28.jpeg"/><Relationship Id="rId2" Type="http://schemas.openxmlformats.org/officeDocument/2006/relationships/hyperlink" Target="http://www.metaprom.ru/factories/cherbin-lpz.html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gif"/><Relationship Id="rId5" Type="http://schemas.openxmlformats.org/officeDocument/2006/relationships/hyperlink" Target="http://www.metaprom.ru/factories/ad-tec.html" TargetMode="External"/><Relationship Id="rId4" Type="http://schemas.openxmlformats.org/officeDocument/2006/relationships/hyperlink" Target="http://www.metaprom.ru/factories/kyzyl-tec.html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886700" cy="12858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республики Тыва в Каськовской сельской библиотеке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57422" y="1714488"/>
            <a:ext cx="4176464" cy="4141661"/>
          </a:xfrm>
        </p:spPr>
      </p:pic>
    </p:spTree>
    <p:extLst>
      <p:ext uri="{BB962C8B-B14F-4D97-AF65-F5344CB8AC3E}">
        <p14:creationId xmlns:p14="http://schemas.microsoft.com/office/powerpoint/2010/main" xmlns="" val="314173286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User\Desktop\сырга\фотки р.т\Фото01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2933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5929330"/>
            <a:ext cx="8786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charset="0"/>
              </a:rPr>
              <a:t>Административный центр</a:t>
            </a:r>
            <a:r>
              <a:rPr lang="ru-RU" sz="2400" dirty="0" smtClean="0">
                <a:latin typeface="Arial" charset="0"/>
              </a:rPr>
              <a:t> –</a:t>
            </a:r>
            <a:br>
              <a:rPr lang="ru-RU" sz="2400" dirty="0" smtClean="0">
                <a:latin typeface="Arial" charset="0"/>
              </a:rPr>
            </a:br>
            <a:r>
              <a:rPr lang="ru-RU" sz="2400" dirty="0" smtClean="0">
                <a:latin typeface="Arial" charset="0"/>
              </a:rPr>
              <a:t> город Кызыл</a:t>
            </a:r>
            <a:endParaRPr lang="ru-RU" sz="2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позитроника\Desktop\сырга\фотки р.т\x_7b7c4cac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548679"/>
            <a:ext cx="5429256" cy="547260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35719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Площадь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региона - 170,5 тыс. км2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Население  -– 321,597 тыс. чел по численности населения - 11-е место в СФО, 77-е место в России.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Кызыл (104,1 тыс.чел.)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Плотность населения – 1,8 чел. на 1 км2.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Удельный вес в общей численности населения: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Городское население – 51,22 %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Сельское население – 51,2%;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Мужчины - 48,7%;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Женщины – 51,3%.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Национальная структура населения более 80 национальностей: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тувинцы – 64,3%;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русские – 32,0%;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другие национальности – 3,7%.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позитроника\Desktop\сырга\фотки р.т\x_2a7194dc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6" cy="4786322"/>
          </a:xfrm>
          <a:prstGeom prst="rect">
            <a:avLst/>
          </a:prstGeom>
          <a:noFill/>
        </p:spPr>
      </p:pic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142844" y="4857760"/>
            <a:ext cx="8643998" cy="178595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 smtClean="0"/>
              <a:t>Тыва </a:t>
            </a:r>
            <a:r>
              <a:rPr lang="ru-RU" sz="2000" dirty="0"/>
              <a:t>имеет горно-котловинный рельеф: </a:t>
            </a:r>
          </a:p>
          <a:p>
            <a:pPr algn="ctr"/>
            <a:r>
              <a:rPr lang="ru-RU" sz="2000" dirty="0"/>
              <a:t>горы занимают 82 процента территории, а 18 процентов приходится</a:t>
            </a:r>
          </a:p>
          <a:p>
            <a:pPr algn="ctr"/>
            <a:r>
              <a:rPr lang="ru-RU" sz="2000" dirty="0"/>
              <a:t> на равнинные участки. На территории республики протекает около</a:t>
            </a:r>
          </a:p>
          <a:p>
            <a:pPr algn="ctr"/>
            <a:r>
              <a:rPr lang="ru-RU" sz="2000" dirty="0"/>
              <a:t> 8 тысяч рек, среди которых наиболее крупными являются</a:t>
            </a:r>
          </a:p>
          <a:p>
            <a:pPr algn="ctr"/>
            <a:r>
              <a:rPr lang="ru-RU" sz="2000" dirty="0"/>
              <a:t> Енисей и </a:t>
            </a:r>
            <a:r>
              <a:rPr lang="ru-RU" sz="2000" dirty="0" err="1"/>
              <a:t>Хемчик</a:t>
            </a:r>
            <a:r>
              <a:rPr lang="ru-RU" sz="2000" dirty="0"/>
              <a:t>, имеются 11 солено-грязевых и более 8 пресных озер</a:t>
            </a:r>
          </a:p>
          <a:p>
            <a:pPr algn="ctr"/>
            <a:r>
              <a:rPr lang="ru-RU" sz="2000" dirty="0"/>
              <a:t> общей площадью более 300 кв. км.</a:t>
            </a:r>
          </a:p>
        </p:txBody>
      </p:sp>
    </p:spTree>
    <p:extLst>
      <p:ext uri="{BB962C8B-B14F-4D97-AF65-F5344CB8AC3E}">
        <p14:creationId xmlns:p14="http://schemas.microsoft.com/office/powerpoint/2010/main" xmlns="" val="42450688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Users\User\Desktop\сырга\фотки р.т\x_76baac31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1"/>
            <a:ext cx="8715436" cy="6357981"/>
          </a:xfrm>
          <a:prstGeom prst="rect">
            <a:avLst/>
          </a:prstGeom>
          <a:noFill/>
        </p:spPr>
      </p:pic>
      <p:sp>
        <p:nvSpPr>
          <p:cNvPr id="5" name="Правильный пятиугольник 4"/>
          <p:cNvSpPr/>
          <p:nvPr/>
        </p:nvSpPr>
        <p:spPr>
          <a:xfrm>
            <a:off x="428596" y="3143248"/>
            <a:ext cx="5572164" cy="3286148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</a:rPr>
              <a:t>Основные природно-климатические зоны: тундровые плоскогорья с вечной мерзлотой, таежные массивы, соединяющиеся со степью и пустыней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Картинка 15 из 764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5929354" cy="62865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215074" y="428604"/>
            <a:ext cx="25003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ru-RU" sz="2400" dirty="0" smtClean="0">
                <a:latin typeface="Times New Roman" pitchFamily="18" charset="0"/>
              </a:rPr>
              <a:t>В рельефе западной и центральной части республики выделяется Тувинская котловина, окруженная хребтами Западного </a:t>
            </a:r>
            <a:r>
              <a:rPr lang="ru-RU" sz="2400" dirty="0" err="1" smtClean="0">
                <a:latin typeface="Times New Roman" pitchFamily="18" charset="0"/>
              </a:rPr>
              <a:t>Саяна</a:t>
            </a:r>
            <a:r>
              <a:rPr lang="ru-RU" sz="2400" dirty="0" smtClean="0">
                <a:latin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</a:rPr>
              <a:t>Шапшальским</a:t>
            </a:r>
            <a:r>
              <a:rPr lang="ru-RU" sz="2400" dirty="0" smtClean="0">
                <a:latin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</a:rPr>
              <a:t>Цаган-Шибэту</a:t>
            </a:r>
            <a:r>
              <a:rPr lang="ru-RU" sz="2400" dirty="0" smtClean="0">
                <a:latin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</a:rPr>
              <a:t>Танну-Ола</a:t>
            </a:r>
            <a:r>
              <a:rPr lang="ru-RU" sz="2400" dirty="0" smtClean="0">
                <a:latin typeface="Times New Roman" pitchFamily="18" charset="0"/>
              </a:rPr>
              <a:t> и горами восточной Тывы. </a:t>
            </a:r>
            <a:endParaRPr lang="ru-RU" sz="2400" dirty="0">
              <a:solidFill>
                <a:srgbClr val="FFFF00"/>
              </a:solidFill>
              <a:latin typeface="Georgia" pitchFamily="18" charset="0"/>
              <a:cs typeface="Browallia New" pitchFamily="34" charset="-34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AutoShape 4"/>
          <p:cNvSpPr>
            <a:spLocks noChangeArrowheads="1"/>
          </p:cNvSpPr>
          <p:nvPr/>
        </p:nvSpPr>
        <p:spPr bwMode="auto">
          <a:xfrm>
            <a:off x="2057400" y="533400"/>
            <a:ext cx="6019800" cy="1219200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/>
              <a:t>Минеральные ресурсы (полезные ископаемые)-</a:t>
            </a:r>
          </a:p>
          <a:p>
            <a:pPr algn="ctr"/>
            <a:r>
              <a:rPr lang="ru-RU" sz="2400" dirty="0"/>
              <a:t>Республика Тыва.</a:t>
            </a:r>
          </a:p>
        </p:txBody>
      </p:sp>
      <p:pic>
        <p:nvPicPr>
          <p:cNvPr id="87042" name="Picture 2" descr="Картинка 16 из 63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14488"/>
            <a:ext cx="4857784" cy="464347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72066" y="2413338"/>
            <a:ext cx="36433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</a:rPr>
              <a:t>уникальная металлогеническая провинция. На её территории - около 2 тыс. месторождений цветных и редких металлов, в том числе два десятка крупномасштабных объектов дефицитного минерального сырья: кобальта, лития, </a:t>
            </a:r>
            <a:r>
              <a:rPr lang="ru-RU" dirty="0" err="1" smtClean="0">
                <a:latin typeface="Times New Roman" pitchFamily="18" charset="0"/>
              </a:rPr>
              <a:t>карбонатитов</a:t>
            </a:r>
            <a:r>
              <a:rPr lang="ru-RU" dirty="0" smtClean="0">
                <a:latin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</a:rPr>
              <a:t>танталниобитов</a:t>
            </a: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User\Desktop\сырга\фотки р.т\y_82d9a364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3214678" cy="67151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57554" y="428604"/>
            <a:ext cx="22860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 наиболее ценным видам сырья республики, имеющим большое значение как для Тывы, так и для страны в целом, относят каменный уголь, руды железа, цветных, благородных и редких металлов, сырье для химической промышленности, строительные материалы</a:t>
            </a:r>
            <a:endParaRPr lang="ru-RU" dirty="0"/>
          </a:p>
        </p:txBody>
      </p:sp>
      <p:pic>
        <p:nvPicPr>
          <p:cNvPr id="38915" name="Picture 3" descr="C:\Users\User\Desktop\сырга\фотки р.т\y_82d9a36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7" y="214290"/>
            <a:ext cx="3214711" cy="65008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Picture 4" descr="Картинка 18 из 1282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60" y="2111494"/>
            <a:ext cx="8929717" cy="45485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357167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ru-RU" dirty="0" smtClean="0"/>
              <a:t>Наиболее крупные месторождения - </a:t>
            </a:r>
            <a:r>
              <a:rPr lang="ru-RU" dirty="0" err="1" smtClean="0"/>
              <a:t>Каа-Хемский</a:t>
            </a:r>
            <a:r>
              <a:rPr lang="ru-RU" dirty="0" smtClean="0"/>
              <a:t> разрез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dirty="0" smtClean="0"/>
              <a:t>(каменный уголь), </a:t>
            </a:r>
            <a:r>
              <a:rPr lang="ru-RU" dirty="0" err="1" smtClean="0"/>
              <a:t>Ак-Довуракское</a:t>
            </a:r>
            <a:r>
              <a:rPr lang="ru-RU" dirty="0" smtClean="0"/>
              <a:t> (хризотил-асбест),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ru-RU" dirty="0" err="1" smtClean="0"/>
              <a:t>Хову-Аксынское</a:t>
            </a:r>
            <a:r>
              <a:rPr lang="ru-RU" dirty="0" smtClean="0"/>
              <a:t> (никель-кобальтовые руды), </a:t>
            </a:r>
            <a:r>
              <a:rPr lang="ru-RU" dirty="0" err="1" smtClean="0"/>
              <a:t>Тарданское</a:t>
            </a:r>
            <a:r>
              <a:rPr lang="ru-RU" dirty="0" smtClean="0"/>
              <a:t> (золотодобыча), Ак-</a:t>
            </a:r>
            <a:r>
              <a:rPr lang="ru-RU" dirty="0" err="1" smtClean="0"/>
              <a:t>Сугское</a:t>
            </a:r>
            <a:r>
              <a:rPr lang="ru-RU" dirty="0" smtClean="0"/>
              <a:t> (медь, молибден, золото, серебро), Кызыл-</a:t>
            </a:r>
            <a:r>
              <a:rPr lang="ru-RU" dirty="0" err="1" smtClean="0"/>
              <a:t>Даштыгское</a:t>
            </a:r>
            <a:r>
              <a:rPr lang="ru-RU" dirty="0" smtClean="0"/>
              <a:t> (</a:t>
            </a:r>
            <a:r>
              <a:rPr lang="ru-RU" dirty="0" err="1" smtClean="0"/>
              <a:t>свинец,цинк</a:t>
            </a:r>
            <a:r>
              <a:rPr lang="ru-RU" dirty="0" smtClean="0"/>
              <a:t>), </a:t>
            </a:r>
            <a:r>
              <a:rPr lang="ru-RU" dirty="0" err="1" smtClean="0"/>
              <a:t>Улуг-Танзекское</a:t>
            </a:r>
            <a:r>
              <a:rPr lang="ru-RU" dirty="0"/>
              <a:t> </a:t>
            </a:r>
            <a:r>
              <a:rPr lang="ru-RU" dirty="0" smtClean="0"/>
              <a:t>(редкие металлы и редкоземельные элементы),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dirty="0" err="1" smtClean="0"/>
              <a:t>Баян-Кольское</a:t>
            </a:r>
            <a:r>
              <a:rPr lang="ru-RU" dirty="0" smtClean="0"/>
              <a:t> месторождение </a:t>
            </a:r>
            <a:r>
              <a:rPr lang="ru-RU" dirty="0" err="1" smtClean="0"/>
              <a:t>уртитов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позитроника\Desktop\сырга\фотки р.т\y_37e0ace8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6" cy="650083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642918"/>
            <a:ext cx="52586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Лесные ресурсы.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143381"/>
            <a:ext cx="8102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Общая площадь лесного фонда - 11002,0 тыс. га занятой хвойными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породами - 7362,5 тыс. га (3,9% площади хвойных пород в СФО).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Общий запас древесины основных лесообразующих пород - 1077,8 млн. м3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(3,5% - доля в СФО). Преобладают деревья ценных пород: сибирская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лиственница, кедр, сосна, ель. 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2037" name="AutoShape 5"/>
          <p:cNvSpPr>
            <a:spLocks noChangeArrowheads="1"/>
          </p:cNvSpPr>
          <p:nvPr/>
        </p:nvSpPr>
        <p:spPr bwMode="auto">
          <a:xfrm>
            <a:off x="0" y="609600"/>
            <a:ext cx="9144000" cy="624840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ru-RU" dirty="0"/>
              <a:t>Важно отметить, что около 8 процентов площади</a:t>
            </a:r>
          </a:p>
          <a:p>
            <a:pPr algn="ctr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ru-RU" dirty="0"/>
              <a:t> республики составляют охраняемые природные территории. </a:t>
            </a:r>
          </a:p>
          <a:p>
            <a:pPr algn="ctr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ru-RU" dirty="0"/>
              <a:t>Они включают 2 заповедника, 17 заказников </a:t>
            </a:r>
            <a:r>
              <a:rPr lang="ru-RU" dirty="0" smtClean="0"/>
              <a:t>и </a:t>
            </a:r>
            <a:r>
              <a:rPr lang="ru-RU" dirty="0"/>
              <a:t>памятников природы. </a:t>
            </a:r>
          </a:p>
          <a:p>
            <a:pPr algn="ctr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ru-RU" dirty="0"/>
              <a:t>К последним относятся,</a:t>
            </a:r>
          </a:p>
          <a:p>
            <a:pPr algn="ctr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ru-RU" dirty="0"/>
              <a:t>например, горы </a:t>
            </a:r>
            <a:r>
              <a:rPr lang="ru-RU" dirty="0" err="1"/>
              <a:t>Сыын</a:t>
            </a:r>
            <a:r>
              <a:rPr lang="ru-RU" dirty="0"/>
              <a:t>-Чурек и </a:t>
            </a:r>
            <a:r>
              <a:rPr lang="ru-RU" dirty="0" err="1"/>
              <a:t>Хайыракан</a:t>
            </a:r>
            <a:r>
              <a:rPr lang="ru-RU" dirty="0"/>
              <a:t> — священные </a:t>
            </a:r>
          </a:p>
          <a:p>
            <a:pPr algn="ctr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ru-RU" dirty="0"/>
              <a:t>места </a:t>
            </a:r>
            <a:r>
              <a:rPr lang="ru-RU" dirty="0" smtClean="0"/>
              <a:t>тувинцев</a:t>
            </a:r>
            <a:r>
              <a:rPr lang="ru-RU" dirty="0"/>
              <a:t>, а также Красная пещера, протяженность гротов </a:t>
            </a:r>
          </a:p>
          <a:p>
            <a:pPr algn="ctr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ru-RU" dirty="0"/>
              <a:t>которой составляет около 80 метров. </a:t>
            </a:r>
          </a:p>
          <a:p>
            <a:pPr algn="ctr" eaLnBrk="1" hangingPunct="1">
              <a:spcBef>
                <a:spcPct val="20000"/>
              </a:spcBef>
              <a:buClr>
                <a:schemeClr val="tx2"/>
              </a:buClr>
            </a:pPr>
            <a:endParaRPr lang="ru-RU" sz="1800" dirty="0"/>
          </a:p>
          <a:p>
            <a:pPr algn="ctr"/>
            <a:endParaRPr lang="ru-RU" sz="18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55576" y="1196752"/>
            <a:ext cx="78679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ТЫВА-НАХОДИТСЯ В САМОМ ЦЕНТРЕ АЗИИ.</a:t>
            </a:r>
            <a:endParaRPr lang="ru-RU" sz="2400" b="1" cap="none" spc="0" dirty="0">
              <a:ln w="22225">
                <a:solidFill>
                  <a:schemeClr val="accent2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454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зитроника\Desktop\сырга\фотки р.т\x_5d0faa9d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9"/>
            <a:ext cx="8429684" cy="60722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2348880"/>
            <a:ext cx="7013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Климат в Тыве резко-континентальный, в летнее время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температура воздуха может подняться до +40 градусов,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лето часто бывает засушливым, зимой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температура понижается до -50 градусов,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зима в основном малоснежная. Лето - умеренно теплое в горах и жаркое в котловинах. Около 3 миллионов гектаров территории республики покрыто кедровыми лесами (11% всех кедровых лесов России).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/>
          <p:cNvSpPr>
            <a:spLocks noChangeArrowheads="1"/>
          </p:cNvSpPr>
          <p:nvPr/>
        </p:nvSpPr>
        <p:spPr bwMode="auto">
          <a:xfrm>
            <a:off x="142844" y="381000"/>
            <a:ext cx="4214842" cy="690546"/>
          </a:xfrm>
          <a:prstGeom prst="wedgeRoundRectCallout">
            <a:avLst>
              <a:gd name="adj1" fmla="val -29412"/>
              <a:gd name="adj2" fmla="val 15148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200" dirty="0"/>
              <a:t>Животные.</a:t>
            </a:r>
          </a:p>
        </p:txBody>
      </p:sp>
      <p:sp>
        <p:nvSpPr>
          <p:cNvPr id="174085" name="AutoShape 5"/>
          <p:cNvSpPr>
            <a:spLocks noChangeArrowheads="1"/>
          </p:cNvSpPr>
          <p:nvPr/>
        </p:nvSpPr>
        <p:spPr bwMode="auto">
          <a:xfrm>
            <a:off x="142844" y="1772816"/>
            <a:ext cx="9001156" cy="5085184"/>
          </a:xfrm>
          <a:prstGeom prst="homePlate">
            <a:avLst>
              <a:gd name="adj" fmla="val 504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ru-RU" sz="2400"/>
              <a:t>.</a:t>
            </a:r>
          </a:p>
          <a:p>
            <a:pPr algn="ctr"/>
            <a:endParaRPr lang="ru-RU" sz="2400"/>
          </a:p>
        </p:txBody>
      </p:sp>
      <p:sp>
        <p:nvSpPr>
          <p:cNvPr id="174086" name="Line 6"/>
          <p:cNvSpPr>
            <a:spLocks noChangeShapeType="1"/>
          </p:cNvSpPr>
          <p:nvPr/>
        </p:nvSpPr>
        <p:spPr bwMode="auto">
          <a:xfrm>
            <a:off x="5181600" y="1447800"/>
            <a:ext cx="27432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088" name="Rectangle 8"/>
          <p:cNvSpPr>
            <a:spLocks noChangeArrowheads="1"/>
          </p:cNvSpPr>
          <p:nvPr/>
        </p:nvSpPr>
        <p:spPr bwMode="auto">
          <a:xfrm>
            <a:off x="214282" y="1857364"/>
            <a:ext cx="450059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dirty="0"/>
              <a:t>В Тыве известно 72 вида млекопитающих и 232 вида птиц. </a:t>
            </a:r>
          </a:p>
          <a:p>
            <a:r>
              <a:rPr lang="ru-RU" dirty="0"/>
              <a:t>Основными охотничье- промысловыми видами животных </a:t>
            </a:r>
          </a:p>
          <a:p>
            <a:r>
              <a:rPr lang="ru-RU" dirty="0"/>
              <a:t>являются белки, соболь, горностай, колонок, лисица, суслик, </a:t>
            </a:r>
          </a:p>
          <a:p>
            <a:r>
              <a:rPr lang="ru-RU" dirty="0"/>
              <a:t>заяц и копытные - марал, косуля, кабарга, лось.</a:t>
            </a:r>
          </a:p>
          <a:p>
            <a:r>
              <a:rPr lang="ru-RU" dirty="0"/>
              <a:t>В водоемах обитает 18 промысловых видов рыбы:</a:t>
            </a:r>
          </a:p>
          <a:p>
            <a:r>
              <a:rPr lang="ru-RU" dirty="0"/>
              <a:t>таймень, ленок, сиг, сибирский и монгольский хариусы,</a:t>
            </a:r>
          </a:p>
          <a:p>
            <a:r>
              <a:rPr lang="ru-RU" dirty="0"/>
              <a:t>щука, окунь, язь и другие. В Красную книгу</a:t>
            </a:r>
          </a:p>
          <a:p>
            <a:r>
              <a:rPr lang="ru-RU" dirty="0"/>
              <a:t>Российской Федерации занесены 7 видов </a:t>
            </a:r>
            <a:r>
              <a:rPr lang="ru-RU" dirty="0" smtClean="0"/>
              <a:t>звере </a:t>
            </a:r>
            <a:r>
              <a:rPr lang="ru-RU" dirty="0"/>
              <a:t>и 40 видов птиц</a:t>
            </a:r>
          </a:p>
        </p:txBody>
      </p:sp>
      <p:pic>
        <p:nvPicPr>
          <p:cNvPr id="7" name="Picture 2" descr="C:\Users\позитроника\Desktop\сырга\фотки р.т\tuva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8" name="AutoShape 4"/>
          <p:cNvSpPr>
            <a:spLocks noChangeArrowheads="1"/>
          </p:cNvSpPr>
          <p:nvPr/>
        </p:nvSpPr>
        <p:spPr bwMode="auto">
          <a:xfrm>
            <a:off x="0" y="304800"/>
            <a:ext cx="8839200" cy="1143000"/>
          </a:xfrm>
          <a:prstGeom prst="plaqu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Основные туристические достопримечательности </a:t>
            </a:r>
          </a:p>
          <a:p>
            <a:pPr algn="ctr"/>
            <a:r>
              <a:rPr lang="ru-RU" sz="2400"/>
              <a:t>и культурно-этнографические объекты</a:t>
            </a:r>
          </a:p>
        </p:txBody>
      </p:sp>
      <p:sp>
        <p:nvSpPr>
          <p:cNvPr id="175110" name="AutoShape 6"/>
          <p:cNvSpPr>
            <a:spLocks noChangeArrowheads="1"/>
          </p:cNvSpPr>
          <p:nvPr/>
        </p:nvSpPr>
        <p:spPr bwMode="auto">
          <a:xfrm>
            <a:off x="0" y="1524000"/>
            <a:ext cx="4724400" cy="5334000"/>
          </a:xfrm>
          <a:prstGeom prst="downArrow">
            <a:avLst>
              <a:gd name="adj1" fmla="val 50000"/>
              <a:gd name="adj2" fmla="val 282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err="1"/>
              <a:t>Убса-Нурский</a:t>
            </a:r>
            <a:r>
              <a:rPr lang="ru-RU" dirty="0"/>
              <a:t> биосферный</a:t>
            </a:r>
          </a:p>
          <a:p>
            <a:pPr algn="ctr"/>
            <a:r>
              <a:rPr lang="ru-RU" dirty="0"/>
              <a:t> заповедник;</a:t>
            </a:r>
          </a:p>
          <a:p>
            <a:pPr algn="ctr"/>
            <a:r>
              <a:rPr lang="ru-RU" dirty="0"/>
              <a:t> Курган </a:t>
            </a:r>
            <a:r>
              <a:rPr lang="ru-RU" dirty="0" err="1"/>
              <a:t>Аржаан</a:t>
            </a:r>
            <a:endParaRPr lang="ru-RU" dirty="0"/>
          </a:p>
          <a:p>
            <a:pPr algn="ctr"/>
            <a:r>
              <a:rPr lang="ru-RU" dirty="0"/>
              <a:t>(самый древний </a:t>
            </a:r>
          </a:p>
          <a:p>
            <a:pPr algn="ctr"/>
            <a:r>
              <a:rPr lang="ru-RU" dirty="0"/>
              <a:t>скифский памятник);</a:t>
            </a:r>
          </a:p>
          <a:p>
            <a:pPr algn="ctr"/>
            <a:r>
              <a:rPr lang="ru-RU" dirty="0"/>
              <a:t> останки Уйгурских крепостей;</a:t>
            </a:r>
          </a:p>
          <a:p>
            <a:pPr algn="ctr"/>
            <a:r>
              <a:rPr lang="ru-RU" dirty="0"/>
              <a:t> Верхне-</a:t>
            </a:r>
            <a:r>
              <a:rPr lang="ru-RU" dirty="0" err="1"/>
              <a:t>Чаданское</a:t>
            </a:r>
            <a:r>
              <a:rPr lang="ru-RU" dirty="0"/>
              <a:t> </a:t>
            </a:r>
          </a:p>
          <a:p>
            <a:pPr algn="ctr"/>
            <a:r>
              <a:rPr lang="ru-RU" dirty="0" err="1"/>
              <a:t>Хурээ</a:t>
            </a:r>
            <a:r>
              <a:rPr lang="ru-RU" dirty="0"/>
              <a:t>;</a:t>
            </a:r>
          </a:p>
          <a:p>
            <a:pPr algn="ctr"/>
            <a:r>
              <a:rPr lang="ru-RU" dirty="0"/>
              <a:t> Орхоно-енисейская </a:t>
            </a:r>
          </a:p>
          <a:p>
            <a:pPr algn="ctr"/>
            <a:r>
              <a:rPr lang="ru-RU" dirty="0"/>
              <a:t>письменность</a:t>
            </a:r>
          </a:p>
          <a:p>
            <a:pPr algn="ctr"/>
            <a:r>
              <a:rPr lang="ru-RU" dirty="0"/>
              <a:t> (около 150 камней с письменами); </a:t>
            </a:r>
          </a:p>
          <a:p>
            <a:pPr algn="ctr"/>
            <a:r>
              <a:rPr lang="ru-RU" dirty="0"/>
              <a:t>Скалы-верблюды</a:t>
            </a:r>
            <a:r>
              <a:rPr lang="ru-RU" dirty="0" smtClean="0"/>
              <a:t>;</a:t>
            </a:r>
          </a:p>
          <a:p>
            <a:pPr algn="ctr"/>
            <a:r>
              <a:rPr lang="ru-RU" dirty="0" smtClean="0"/>
              <a:t>Пор-</a:t>
            </a:r>
            <a:r>
              <a:rPr lang="ru-RU" dirty="0" err="1" smtClean="0"/>
              <a:t>Бажын</a:t>
            </a:r>
            <a:r>
              <a:rPr lang="ru-RU" dirty="0" smtClean="0"/>
              <a:t> </a:t>
            </a:r>
            <a:endParaRPr lang="ru-RU" dirty="0"/>
          </a:p>
          <a:p>
            <a:pPr algn="ctr"/>
            <a:endParaRPr lang="ru-RU" sz="2400" dirty="0"/>
          </a:p>
        </p:txBody>
      </p:sp>
      <p:sp>
        <p:nvSpPr>
          <p:cNvPr id="175111" name="AutoShape 7"/>
          <p:cNvSpPr>
            <a:spLocks noChangeArrowheads="1"/>
          </p:cNvSpPr>
          <p:nvPr/>
        </p:nvSpPr>
        <p:spPr bwMode="auto">
          <a:xfrm>
            <a:off x="4191000" y="1371600"/>
            <a:ext cx="4648200" cy="5181600"/>
          </a:xfrm>
          <a:prstGeom prst="upArrow">
            <a:avLst>
              <a:gd name="adj1" fmla="val 50000"/>
              <a:gd name="adj2" fmla="val 2786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 dirty="0" smtClean="0"/>
              <a:t>Популярны </a:t>
            </a:r>
            <a:r>
              <a:rPr lang="ru-RU" sz="1800" dirty="0"/>
              <a:t>туристические</a:t>
            </a:r>
          </a:p>
          <a:p>
            <a:pPr algn="ctr"/>
            <a:r>
              <a:rPr lang="ru-RU" sz="1800" dirty="0"/>
              <a:t> маршруты </a:t>
            </a:r>
          </a:p>
          <a:p>
            <a:pPr algn="ctr"/>
            <a:r>
              <a:rPr lang="ru-RU" sz="1800" dirty="0"/>
              <a:t>к географическому центру</a:t>
            </a:r>
          </a:p>
          <a:p>
            <a:pPr algn="ctr"/>
            <a:r>
              <a:rPr lang="ru-RU" sz="1800" dirty="0"/>
              <a:t> Азии (г. Кызыл), </a:t>
            </a:r>
          </a:p>
          <a:p>
            <a:pPr algn="ctr"/>
            <a:r>
              <a:rPr lang="ru-RU" sz="1800" dirty="0"/>
              <a:t>по горным озерам,</a:t>
            </a:r>
          </a:p>
          <a:p>
            <a:pPr algn="ctr"/>
            <a:r>
              <a:rPr lang="ru-RU" sz="1800" dirty="0"/>
              <a:t> в особенности на озеро </a:t>
            </a:r>
            <a:r>
              <a:rPr lang="ru-RU" sz="1800" dirty="0" err="1"/>
              <a:t>Тоджа</a:t>
            </a:r>
            <a:r>
              <a:rPr lang="ru-RU" sz="1800" dirty="0"/>
              <a:t>.</a:t>
            </a:r>
          </a:p>
          <a:p>
            <a:pPr algn="ctr"/>
            <a:r>
              <a:rPr lang="ru-RU" sz="1800" dirty="0"/>
              <a:t> Крупные курорты:</a:t>
            </a:r>
          </a:p>
          <a:p>
            <a:pPr algn="ctr"/>
            <a:r>
              <a:rPr lang="ru-RU" sz="1800" dirty="0"/>
              <a:t> бальнеологический - </a:t>
            </a:r>
            <a:r>
              <a:rPr lang="ru-RU" sz="1800" dirty="0" err="1" smtClean="0"/>
              <a:t>Уш-Белдир</a:t>
            </a:r>
            <a:r>
              <a:rPr lang="ru-RU" sz="1800" dirty="0"/>
              <a:t>; </a:t>
            </a:r>
          </a:p>
          <a:p>
            <a:pPr algn="ctr"/>
            <a:r>
              <a:rPr lang="ru-RU" sz="1800" dirty="0"/>
              <a:t>грязевой - Чедер.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позитроника\Desktop\сырга\фотки р.т\154487788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53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7686" y="5143512"/>
            <a:ext cx="47863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Дорога Чингисхана;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национальный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музей им. «60-ти Богатырей»;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Буддийские монастыри. </a:t>
            </a: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0507" y="188639"/>
            <a:ext cx="1476845" cy="20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0413" y="404664"/>
            <a:ext cx="5000059" cy="14401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Этнокультурный комплекс «</a:t>
            </a:r>
            <a:r>
              <a:rPr lang="ru-RU" sz="2400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Алдын-Булак</a:t>
            </a:r>
            <a:r>
              <a:rPr lang="ru-RU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»</a:t>
            </a:r>
            <a:endParaRPr lang="ru-RU" sz="24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46" name="Picture 6" descr="http://vca-tuva.ru/sites/default/files/images/13106-22_4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102"/>
            <a:ext cx="8341850" cy="403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1476845" cy="20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057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:\Documents and Settings\Admin\Мои документы\тыва отделге чуруктар\Чтение слайд херек\угулз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09193" cy="1928826"/>
          </a:xfrm>
          <a:prstGeom prst="rect">
            <a:avLst/>
          </a:prstGeom>
          <a:noFill/>
        </p:spPr>
      </p:pic>
      <p:pic>
        <p:nvPicPr>
          <p:cNvPr id="15" name="Picture 13" descr="C:\Documents and Settings\Admin\Мои документы\тыва отделге чуруктар\Чтение слайд херек\угулз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7041927" y="4947632"/>
            <a:ext cx="2009193" cy="1928826"/>
          </a:xfrm>
          <a:prstGeom prst="rect">
            <a:avLst/>
          </a:prstGeom>
          <a:noFill/>
        </p:spPr>
      </p:pic>
      <p:pic>
        <p:nvPicPr>
          <p:cNvPr id="16" name="Picture 13" descr="C:\Documents and Settings\Admin\Мои документы\тыва отделге чуруктар\Чтение слайд херек\угулз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83298" y="4947632"/>
            <a:ext cx="2009193" cy="1928826"/>
          </a:xfrm>
          <a:prstGeom prst="rect">
            <a:avLst/>
          </a:prstGeom>
          <a:noFill/>
        </p:spPr>
      </p:pic>
      <p:pic>
        <p:nvPicPr>
          <p:cNvPr id="17" name="Picture 13" descr="C:\Documents and Settings\Admin\Мои документы\тыва отделге чуруктар\Чтение слайд херек\угулз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199156" y="80368"/>
            <a:ext cx="2009193" cy="1928826"/>
          </a:xfrm>
          <a:prstGeom prst="rect">
            <a:avLst/>
          </a:prstGeom>
          <a:noFill/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895678" cy="792089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Промышленность Республики Тыва</a:t>
            </a:r>
            <a:endParaRPr lang="ru-RU" dirty="0"/>
          </a:p>
        </p:txBody>
      </p:sp>
      <p:sp>
        <p:nvSpPr>
          <p:cNvPr id="18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r>
              <a:rPr lang="ru-RU" dirty="0"/>
              <a:t>Промышленный комплекс республики Тыва образован 218 крупными и средними предприятиями, 67 малыми предприятиями. </a:t>
            </a:r>
            <a:endParaRPr lang="ru-RU" dirty="0" smtClean="0"/>
          </a:p>
          <a:p>
            <a:r>
              <a:rPr lang="ru-RU" dirty="0" smtClean="0"/>
              <a:t>Основными </a:t>
            </a:r>
            <a:r>
              <a:rPr lang="ru-RU" dirty="0"/>
              <a:t>видами промышленности Республики Тыва являются следующие отрасли: </a:t>
            </a:r>
            <a:endParaRPr lang="ru-RU" dirty="0" smtClean="0"/>
          </a:p>
          <a:p>
            <a:r>
              <a:rPr lang="ru-RU" i="1" dirty="0" smtClean="0"/>
              <a:t>горнодобывающая</a:t>
            </a:r>
            <a:r>
              <a:rPr lang="ru-RU" i="1" dirty="0"/>
              <a:t>, </a:t>
            </a:r>
            <a:endParaRPr lang="ru-RU" i="1" dirty="0" smtClean="0"/>
          </a:p>
          <a:p>
            <a:r>
              <a:rPr lang="ru-RU" i="1" dirty="0" smtClean="0"/>
              <a:t>пищевая</a:t>
            </a:r>
            <a:r>
              <a:rPr lang="ru-RU" i="1" dirty="0"/>
              <a:t>, </a:t>
            </a:r>
            <a:endParaRPr lang="ru-RU" i="1" dirty="0" smtClean="0"/>
          </a:p>
          <a:p>
            <a:r>
              <a:rPr lang="ru-RU" i="1" dirty="0" smtClean="0"/>
              <a:t>лесная </a:t>
            </a:r>
          </a:p>
          <a:p>
            <a:r>
              <a:rPr lang="ru-RU" i="1" dirty="0" smtClean="0"/>
              <a:t>деревообрабатывающая</a:t>
            </a:r>
            <a:r>
              <a:rPr lang="ru-RU" i="1" dirty="0"/>
              <a:t>, </a:t>
            </a:r>
            <a:endParaRPr lang="ru-RU" i="1" dirty="0" smtClean="0"/>
          </a:p>
          <a:p>
            <a:r>
              <a:rPr lang="ru-RU" i="1" dirty="0" smtClean="0"/>
              <a:t>электроэнергетика</a:t>
            </a:r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653074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а 9 из 1198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3028" y="4558613"/>
            <a:ext cx="3440484" cy="2038739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3663" y="193778"/>
            <a:ext cx="2814241" cy="655113"/>
          </a:xfrm>
        </p:spPr>
        <p:txBody>
          <a:bodyPr/>
          <a:lstStyle/>
          <a:p>
            <a:r>
              <a:rPr lang="ru-RU" dirty="0"/>
              <a:t>Горнодобывающая промышленность </a:t>
            </a:r>
            <a:r>
              <a:rPr lang="ru-RU" dirty="0" smtClean="0"/>
              <a:t>Тувы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9645" y="848891"/>
            <a:ext cx="3868340" cy="36845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Горнодобывающая промышленность возникла на базе месторождений цветных металлов, асбеста, каменного угля, золота и других полезных ископаемых.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 </a:t>
            </a:r>
            <a:r>
              <a:rPr lang="ru-RU" dirty="0" smtClean="0">
                <a:hlinkClick r:id="rId4"/>
              </a:rPr>
              <a:t>ФГУП «Разрез </a:t>
            </a:r>
            <a:r>
              <a:rPr lang="ru-RU" dirty="0" err="1" smtClean="0">
                <a:hlinkClick r:id="rId4"/>
              </a:rPr>
              <a:t>Каа-Хемский</a:t>
            </a:r>
            <a:r>
              <a:rPr lang="ru-RU" dirty="0" smtClean="0">
                <a:hlinkClick r:id="rId4"/>
              </a:rPr>
              <a:t>»</a:t>
            </a:r>
            <a:r>
              <a:rPr lang="ru-RU" dirty="0" smtClean="0"/>
              <a:t> - предприятие по добыче угля, соли. Основано на крупном </a:t>
            </a:r>
            <a:r>
              <a:rPr lang="ru-RU" dirty="0" err="1" smtClean="0"/>
              <a:t>Каа-Хемском</a:t>
            </a:r>
            <a:r>
              <a:rPr lang="ru-RU" dirty="0" smtClean="0"/>
              <a:t> угольном месторождении;</a:t>
            </a:r>
            <a:br>
              <a:rPr lang="ru-RU" dirty="0" smtClean="0"/>
            </a:br>
            <a:r>
              <a:rPr lang="ru-RU" dirty="0" smtClean="0"/>
              <a:t>• </a:t>
            </a:r>
            <a:r>
              <a:rPr lang="ru-RU" dirty="0" smtClean="0">
                <a:hlinkClick r:id="rId5"/>
              </a:rPr>
              <a:t>ОАО «</a:t>
            </a:r>
            <a:r>
              <a:rPr lang="ru-RU" dirty="0" err="1" smtClean="0">
                <a:hlinkClick r:id="rId5"/>
              </a:rPr>
              <a:t>Туваасбест</a:t>
            </a:r>
            <a:r>
              <a:rPr lang="ru-RU" dirty="0" smtClean="0">
                <a:hlinkClick r:id="rId5"/>
              </a:rPr>
              <a:t>»</a:t>
            </a:r>
            <a:r>
              <a:rPr lang="ru-RU" dirty="0" smtClean="0"/>
              <a:t> - предприятие по добыче хризотил-асбеста.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48065" y="193778"/>
            <a:ext cx="3325448" cy="660251"/>
          </a:xfrm>
        </p:spPr>
        <p:txBody>
          <a:bodyPr/>
          <a:lstStyle/>
          <a:p>
            <a:r>
              <a:rPr lang="ru-RU" dirty="0"/>
              <a:t>Цветная металлургия / Добыча полезных ископаемых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09574" y="848891"/>
            <a:ext cx="3887391" cy="368458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Доля отрасли в промышленности производства составляет 25,5%. Из цветных металлов в настоящее время добывается только золото.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 </a:t>
            </a:r>
            <a:r>
              <a:rPr lang="ru-RU" dirty="0">
                <a:hlinkClick r:id="rId6"/>
              </a:rPr>
              <a:t>ЗАО Артель старателей «</a:t>
            </a:r>
            <a:r>
              <a:rPr lang="ru-RU" dirty="0" err="1">
                <a:hlinkClick r:id="rId6"/>
              </a:rPr>
              <a:t>Ойна</a:t>
            </a:r>
            <a:r>
              <a:rPr lang="ru-RU" dirty="0">
                <a:hlinkClick r:id="rId6"/>
              </a:rPr>
              <a:t>»</a:t>
            </a:r>
            <a:r>
              <a:rPr lang="ru-RU" dirty="0"/>
              <a:t> - золотодобыча;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 Артель старателей Тыва – золотодобыча;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 </a:t>
            </a:r>
            <a:r>
              <a:rPr lang="ru-RU" dirty="0">
                <a:hlinkClick r:id="rId7"/>
              </a:rPr>
              <a:t>ГП «</a:t>
            </a:r>
            <a:r>
              <a:rPr lang="ru-RU" dirty="0" err="1">
                <a:hlinkClick r:id="rId7"/>
              </a:rPr>
              <a:t>Тывазолото</a:t>
            </a:r>
            <a:r>
              <a:rPr lang="ru-RU" dirty="0">
                <a:hlinkClick r:id="rId7"/>
              </a:rPr>
              <a:t>»</a:t>
            </a:r>
            <a:r>
              <a:rPr lang="ru-RU" dirty="0"/>
              <a:t> - золотодобыча;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 </a:t>
            </a:r>
            <a:r>
              <a:rPr lang="ru-RU" dirty="0">
                <a:hlinkClick r:id="rId8"/>
              </a:rPr>
              <a:t>ГУП «Тувинская геологоразведочная экспедиция»</a:t>
            </a:r>
            <a:r>
              <a:rPr lang="ru-RU" dirty="0"/>
              <a:t> - геолого-съемочные работы, добыча золота.</a:t>
            </a:r>
          </a:p>
        </p:txBody>
      </p:sp>
      <p:pic>
        <p:nvPicPr>
          <p:cNvPr id="6146" name="Picture 2" descr="https://im0-tub-ru.yandex.net/i?id=1d886cce380f590dce60aea96f61a231-l&amp;n=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3663" y="4558613"/>
            <a:ext cx="3016101" cy="216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5315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260648"/>
            <a:ext cx="3582118" cy="588243"/>
          </a:xfrm>
        </p:spPr>
        <p:txBody>
          <a:bodyPr/>
          <a:lstStyle/>
          <a:p>
            <a:r>
              <a:rPr lang="ru-RU" dirty="0"/>
              <a:t>Лесная и </a:t>
            </a:r>
            <a:r>
              <a:rPr lang="ru-RU" dirty="0" err="1"/>
              <a:t>деревообрабатывющая</a:t>
            </a:r>
            <a:r>
              <a:rPr lang="ru-RU" dirty="0"/>
              <a:t> промышленность Тывы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731" y="861137"/>
            <a:ext cx="3868340" cy="292790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Площадь лесов составляет 15,2 млн. га – это практический 50% территории республики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dirty="0"/>
              <a:t>• ООО «</a:t>
            </a:r>
            <a:r>
              <a:rPr lang="ru-RU" dirty="0" err="1"/>
              <a:t>Адарон</a:t>
            </a:r>
            <a:r>
              <a:rPr lang="ru-RU" dirty="0"/>
              <a:t>» - оконные и балконные двери, брус, доска обрезная и необрезная, дверные, пиломатериал;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 </a:t>
            </a:r>
            <a:r>
              <a:rPr lang="ru-RU" dirty="0">
                <a:hlinkClick r:id="rId2"/>
              </a:rPr>
              <a:t>ООО «</a:t>
            </a:r>
            <a:r>
              <a:rPr lang="ru-RU" dirty="0" err="1">
                <a:hlinkClick r:id="rId2"/>
              </a:rPr>
              <a:t>Чербинский</a:t>
            </a:r>
            <a:r>
              <a:rPr lang="ru-RU" dirty="0">
                <a:hlinkClick r:id="rId2"/>
              </a:rPr>
              <a:t> ЛПЗ»</a:t>
            </a:r>
            <a:r>
              <a:rPr lang="ru-RU" dirty="0"/>
              <a:t> - круглый лес, пиломатериал;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•</a:t>
            </a:r>
            <a:r>
              <a:rPr lang="ru-RU" dirty="0">
                <a:hlinkClick r:id="rId3"/>
              </a:rPr>
              <a:t> ОАО «</a:t>
            </a:r>
            <a:r>
              <a:rPr lang="ru-RU" dirty="0" err="1">
                <a:hlinkClick r:id="rId3"/>
              </a:rPr>
              <a:t>Тувамебель</a:t>
            </a:r>
            <a:r>
              <a:rPr lang="ru-RU" dirty="0">
                <a:hlinkClick r:id="rId3"/>
              </a:rPr>
              <a:t>»</a:t>
            </a:r>
            <a:r>
              <a:rPr lang="ru-RU" dirty="0"/>
              <a:t> - изготовление и реализация мебельных и столярных изделий.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92080" y="261594"/>
            <a:ext cx="2808313" cy="360040"/>
          </a:xfrm>
        </p:spPr>
        <p:txBody>
          <a:bodyPr>
            <a:normAutofit/>
          </a:bodyPr>
          <a:lstStyle/>
          <a:p>
            <a:r>
              <a:rPr lang="ru-RU" dirty="0"/>
              <a:t>Электроэнергетика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98260" y="764705"/>
            <a:ext cx="4038236" cy="2232248"/>
          </a:xfrm>
        </p:spPr>
        <p:txBody>
          <a:bodyPr>
            <a:normAutofit/>
          </a:bodyPr>
          <a:lstStyle/>
          <a:p>
            <a:r>
              <a:rPr lang="ru-RU" sz="1900" b="1" dirty="0"/>
              <a:t>Доля энергетике в </a:t>
            </a:r>
            <a:r>
              <a:rPr lang="ru-RU" sz="1900" b="1" dirty="0" err="1"/>
              <a:t>помышленном</a:t>
            </a:r>
            <a:r>
              <a:rPr lang="ru-RU" sz="1900" b="1" dirty="0"/>
              <a:t> производстве составляет 26,8%.</a:t>
            </a: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sz="1900" dirty="0"/>
              <a:t>• </a:t>
            </a:r>
            <a:r>
              <a:rPr lang="ru-RU" sz="1900" dirty="0" err="1">
                <a:hlinkClick r:id="rId4"/>
              </a:rPr>
              <a:t>Кызылская</a:t>
            </a:r>
            <a:r>
              <a:rPr lang="ru-RU" sz="1900" dirty="0">
                <a:hlinkClick r:id="rId4"/>
              </a:rPr>
              <a:t> ТЭЦ </a:t>
            </a:r>
            <a:r>
              <a:rPr lang="ru-RU" sz="1900" dirty="0" smtClean="0">
                <a:hlinkClick r:id="rId4"/>
              </a:rPr>
              <a:t>АО «</a:t>
            </a:r>
            <a:r>
              <a:rPr lang="ru-RU" sz="1900" dirty="0" err="1" smtClean="0">
                <a:hlinkClick r:id="rId4"/>
              </a:rPr>
              <a:t>Тываэнерго</a:t>
            </a:r>
            <a:r>
              <a:rPr lang="ru-RU" sz="1900" dirty="0">
                <a:hlinkClick r:id="rId4"/>
              </a:rPr>
              <a:t>»</a:t>
            </a:r>
            <a:r>
              <a:rPr lang="ru-RU" sz="1900" dirty="0"/>
              <a:t> – производство тепловой и электрической энергии;</a:t>
            </a:r>
            <a:r>
              <a:rPr lang="ru-RU" sz="1900" dirty="0" smtClean="0"/>
              <a:t/>
            </a:r>
            <a:br>
              <a:rPr lang="ru-RU" sz="1900" dirty="0" smtClean="0"/>
            </a:br>
            <a:r>
              <a:rPr lang="ru-RU" sz="1900" dirty="0"/>
              <a:t>• </a:t>
            </a:r>
            <a:r>
              <a:rPr lang="ru-RU" sz="1900" dirty="0">
                <a:hlinkClick r:id="rId5"/>
              </a:rPr>
              <a:t>Ак-</a:t>
            </a:r>
            <a:r>
              <a:rPr lang="ru-RU" sz="1900" dirty="0" err="1">
                <a:hlinkClick r:id="rId5"/>
              </a:rPr>
              <a:t>Довуракская</a:t>
            </a:r>
            <a:r>
              <a:rPr lang="ru-RU" sz="1900" dirty="0">
                <a:hlinkClick r:id="rId5"/>
              </a:rPr>
              <a:t> ТЭЦ</a:t>
            </a:r>
            <a:r>
              <a:rPr lang="ru-RU" sz="1900" dirty="0"/>
              <a:t> – производство пара и горячей воды.</a:t>
            </a:r>
          </a:p>
        </p:txBody>
      </p:sp>
      <p:pic>
        <p:nvPicPr>
          <p:cNvPr id="7170" name="Picture 2" descr="https://upload.wikimedia.org/wikipedia/commons/1/17/Kyzyl_Tec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8703" y="2986878"/>
            <a:ext cx="3229761" cy="358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pk25.ru/upload_files/news/4654_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731" y="3825044"/>
            <a:ext cx="4054736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1964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7" name="AutoShape 7"/>
          <p:cNvSpPr>
            <a:spLocks noChangeArrowheads="1"/>
          </p:cNvSpPr>
          <p:nvPr/>
        </p:nvSpPr>
        <p:spPr bwMode="auto">
          <a:xfrm>
            <a:off x="838200" y="228600"/>
            <a:ext cx="7696200" cy="1295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Сельское хозяйство</a:t>
            </a:r>
          </a:p>
        </p:txBody>
      </p:sp>
      <p:sp>
        <p:nvSpPr>
          <p:cNvPr id="184328" name="Line 8"/>
          <p:cNvSpPr>
            <a:spLocks noChangeShapeType="1"/>
          </p:cNvSpPr>
          <p:nvPr/>
        </p:nvSpPr>
        <p:spPr bwMode="auto">
          <a:xfrm>
            <a:off x="381000" y="1295400"/>
            <a:ext cx="38100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29" name="Line 9"/>
          <p:cNvSpPr>
            <a:spLocks noChangeShapeType="1"/>
          </p:cNvSpPr>
          <p:nvPr/>
        </p:nvSpPr>
        <p:spPr bwMode="auto">
          <a:xfrm flipV="1">
            <a:off x="1905000" y="5257800"/>
            <a:ext cx="6019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84330" name="Picture 10" descr="m_712b006b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  <p:sp>
        <p:nvSpPr>
          <p:cNvPr id="184332" name="Rectangle 12"/>
          <p:cNvSpPr>
            <a:spLocks noChangeArrowheads="1"/>
          </p:cNvSpPr>
          <p:nvPr/>
        </p:nvSpPr>
        <p:spPr bwMode="auto">
          <a:xfrm>
            <a:off x="609600" y="2133600"/>
            <a:ext cx="77057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Республика располагает достаточно развитым сельским хозяйством, специализирующимся в основном на животноводстве. </a:t>
            </a:r>
            <a:r>
              <a:rPr lang="ru-RU" sz="2400" b="1" dirty="0" smtClean="0">
                <a:solidFill>
                  <a:schemeClr val="bg1"/>
                </a:solidFill>
              </a:rPr>
              <a:t>На </a:t>
            </a:r>
            <a:r>
              <a:rPr lang="ru-RU" sz="2400" b="1" dirty="0">
                <a:solidFill>
                  <a:schemeClr val="bg1"/>
                </a:solidFill>
              </a:rPr>
              <a:t>долю сельскохозяйственных угодий приходится около 5 миллионов гектаров, или треть территории республики. Из них на пашню приходится более 0,5 миллионов гектаров, на сенокосы - 0,1 миллиона гектаров, на пастбища - более 4 миллионов гектаров.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позитроника\Desktop\сырга\фотки р.т\y_8eef32f3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64292" y="3789040"/>
            <a:ext cx="3888432" cy="291993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9571" y="297224"/>
            <a:ext cx="77048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Helvetica Neue"/>
              </a:rPr>
              <a:t>Сельское хозяйство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Тувы</a:t>
            </a: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r>
              <a:rPr lang="ru-RU" dirty="0">
                <a:solidFill>
                  <a:srgbClr val="333333"/>
                </a:solidFill>
                <a:latin typeface="Helvetica Neue"/>
              </a:rPr>
              <a:t>В структуре сельского хозяйства Тывы в 2015 году на долю продукции растениеводства приходится 17,7%, на долю животноводства - 82,3%.</a:t>
            </a:r>
          </a:p>
          <a:p>
            <a:r>
              <a:rPr lang="ru-RU" dirty="0">
                <a:solidFill>
                  <a:srgbClr val="333333"/>
                </a:solidFill>
                <a:latin typeface="Helvetica Neue"/>
              </a:rPr>
              <a:t>Посевные площади в регионе заняли 27,2 тыс. га. Это 0,03% от всех посевных площадей России (74-е место в рейтинге регионов).</a:t>
            </a:r>
          </a:p>
          <a:p>
            <a:r>
              <a:rPr lang="ru-RU" dirty="0">
                <a:solidFill>
                  <a:srgbClr val="333333"/>
                </a:solidFill>
                <a:latin typeface="Helvetica Neue"/>
              </a:rPr>
              <a:t>В республике выращивают кормовые травы, прочие культуры. В незначительных объемах возделывают пшеницу, ячмень, овес, картофель, овощи.</a:t>
            </a:r>
          </a:p>
          <a:p>
            <a:r>
              <a:rPr lang="ru-RU" dirty="0">
                <a:solidFill>
                  <a:srgbClr val="333333"/>
                </a:solidFill>
                <a:latin typeface="Helvetica Neue"/>
              </a:rPr>
              <a:t>В сельском хозяйстве Тывы в значительно большей степени развита отрасль животноводства, чем растениеводства. Животноводство Тывы в первую очередь представлено овцеводством и </a:t>
            </a:r>
            <a:r>
              <a:rPr lang="ru-RU" dirty="0" smtClean="0">
                <a:solidFill>
                  <a:srgbClr val="333333"/>
                </a:solidFill>
                <a:latin typeface="Helvetica Neue"/>
              </a:rPr>
              <a:t>скотоводством</a:t>
            </a: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pic>
        <p:nvPicPr>
          <p:cNvPr id="6" name="Picture 2" descr="http://tuvapravda.ru/sites/default/files/olenevod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211" y="3933056"/>
            <a:ext cx="3701229" cy="277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7029400"/>
          </a:xfrm>
        </p:spPr>
      </p:pic>
    </p:spTree>
    <p:extLst>
      <p:ext uri="{BB962C8B-B14F-4D97-AF65-F5344CB8AC3E}">
        <p14:creationId xmlns:p14="http://schemas.microsoft.com/office/powerpoint/2010/main" xmlns="" val="41158411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2530" y="391005"/>
            <a:ext cx="5023470" cy="275550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Сколько озер в Республике Тыва список?</a:t>
            </a:r>
          </a:p>
          <a:p>
            <a:r>
              <a:rPr lang="ru-RU" dirty="0"/>
              <a:t>Озера в республике многочисленны, всего их насчитывается около 6720 общей площадью зеркала 1084 км2. Особенно много озер в северо-восточной части территории, число их составляет 4890 (73% от общего количества), суммарная площадь зеркала 720 км2.</a:t>
            </a:r>
          </a:p>
          <a:p>
            <a:r>
              <a:rPr lang="ru-RU" dirty="0"/>
              <a:t>Наиболее крупными озерами являются </a:t>
            </a:r>
            <a:r>
              <a:rPr lang="ru-RU" dirty="0" smtClean="0"/>
              <a:t>– </a:t>
            </a:r>
            <a:r>
              <a:rPr lang="ru-RU" dirty="0" err="1" smtClean="0"/>
              <a:t>Сут-Холь,Азас</a:t>
            </a:r>
            <a:r>
              <a:rPr lang="ru-RU" dirty="0"/>
              <a:t>, </a:t>
            </a:r>
            <a:r>
              <a:rPr lang="ru-RU" dirty="0" err="1"/>
              <a:t>Маны</a:t>
            </a:r>
            <a:r>
              <a:rPr lang="ru-RU" dirty="0"/>
              <a:t>-Холь, Нойон-Холь (бассейн р. </a:t>
            </a:r>
            <a:r>
              <a:rPr lang="ru-RU" dirty="0" err="1"/>
              <a:t>Б.Енисей</a:t>
            </a:r>
            <a:r>
              <a:rPr lang="ru-RU" dirty="0"/>
              <a:t>), </a:t>
            </a:r>
            <a:r>
              <a:rPr lang="ru-RU" dirty="0" err="1" smtClean="0"/>
              <a:t>Чагытай</a:t>
            </a:r>
            <a:r>
              <a:rPr lang="ru-RU" dirty="0" smtClean="0"/>
              <a:t> </a:t>
            </a:r>
            <a:r>
              <a:rPr lang="ru-RU" dirty="0"/>
              <a:t>(бассейн р. </a:t>
            </a:r>
            <a:r>
              <a:rPr lang="ru-RU" dirty="0" err="1"/>
              <a:t>М.Енисей</a:t>
            </a:r>
            <a:r>
              <a:rPr lang="ru-RU" dirty="0"/>
              <a:t>), </a:t>
            </a:r>
            <a:r>
              <a:rPr lang="ru-RU" dirty="0" err="1"/>
              <a:t>Хиндиктиг</a:t>
            </a:r>
            <a:r>
              <a:rPr lang="ru-RU" dirty="0"/>
              <a:t>-Холь, </a:t>
            </a:r>
            <a:r>
              <a:rPr lang="ru-RU" dirty="0" smtClean="0"/>
              <a:t>Торе-Холь </a:t>
            </a:r>
            <a:r>
              <a:rPr lang="ru-RU" dirty="0"/>
              <a:t>(бессточные области).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76004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позитроника\Desktop\сырга\фотки р.т\y_6fdf73ab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3678" y="3133981"/>
            <a:ext cx="78358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57290" y="214290"/>
            <a:ext cx="7600980" cy="1124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Подготовила библиотекарь </a:t>
            </a:r>
            <a:b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Каськовской сельской библиотеки Гроусова З.А.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Карта Республика Тыва</a:t>
            </a:r>
          </a:p>
        </p:txBody>
      </p:sp>
      <p:pic>
        <p:nvPicPr>
          <p:cNvPr id="80900" name="Picture 4" descr="%D0%BA%D0%B0%D1%80%D1%82%D0%B0-%D1%80%D0%B5%D1%81%D0%BF%D1%83%D0%B1%D0%BB%D0%B8%D0%BA%D0%B8-%D0%A2%D1%8B%D0%B2%D0%B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Documents and Settings\Admin\Мои документы\Мои рисунки\уугулза\уугулза.jpg"/>
          <p:cNvPicPr>
            <a:picLocks noChangeAspect="1" noChangeArrowheads="1"/>
          </p:cNvPicPr>
          <p:nvPr/>
        </p:nvPicPr>
        <p:blipFill rotWithShape="1">
          <a:blip r:embed="rId2" cstate="print"/>
          <a:srcRect l="11829" t="16690" r="40423" b="35528"/>
          <a:stretch/>
        </p:blipFill>
        <p:spPr bwMode="auto">
          <a:xfrm rot="10800000">
            <a:off x="28544" y="5869821"/>
            <a:ext cx="936172" cy="1040186"/>
          </a:xfrm>
          <a:prstGeom prst="rect">
            <a:avLst/>
          </a:prstGeom>
          <a:noFill/>
        </p:spPr>
      </p:pic>
      <p:sp>
        <p:nvSpPr>
          <p:cNvPr id="84996" name="AutoShape 4"/>
          <p:cNvSpPr>
            <a:spLocks noChangeArrowheads="1"/>
          </p:cNvSpPr>
          <p:nvPr/>
        </p:nvSpPr>
        <p:spPr bwMode="auto">
          <a:xfrm>
            <a:off x="1475656" y="140770"/>
            <a:ext cx="6096000" cy="1324000"/>
          </a:xfrm>
          <a:prstGeom prst="wedgeEllipseCallout">
            <a:avLst>
              <a:gd name="adj1" fmla="val -44060"/>
              <a:gd name="adj2" fmla="val 6069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Географическое положение Республика Тыва</a:t>
            </a:r>
            <a:b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4998" name="AutoShape 6"/>
          <p:cNvSpPr>
            <a:spLocks noChangeArrowheads="1"/>
          </p:cNvSpPr>
          <p:nvPr/>
        </p:nvSpPr>
        <p:spPr bwMode="auto">
          <a:xfrm>
            <a:off x="496630" y="1105788"/>
            <a:ext cx="8382000" cy="5029200"/>
          </a:xfrm>
          <a:prstGeom prst="flowChartPunchedTap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/>
              <a:t>Тыва расположена в Центральной Азии, на юге Восточной Сибири, </a:t>
            </a:r>
          </a:p>
          <a:p>
            <a:pPr algn="ctr"/>
            <a:r>
              <a:rPr lang="ru-RU" sz="2000" dirty="0"/>
              <a:t>в верховьях реки Енисей. В городе Кызыле - столице республики – </a:t>
            </a:r>
          </a:p>
          <a:p>
            <a:pPr algn="ctr"/>
            <a:r>
              <a:rPr lang="ru-RU" sz="2000" dirty="0"/>
              <a:t>географическая точка Центра Азии. По югу и юго-востоку –</a:t>
            </a:r>
          </a:p>
          <a:p>
            <a:pPr algn="ctr"/>
            <a:r>
              <a:rPr lang="ru-RU" sz="2000" dirty="0"/>
              <a:t> </a:t>
            </a:r>
            <a:r>
              <a:rPr lang="ru-RU" sz="2000" dirty="0" smtClean="0"/>
              <a:t>государственная граница </a:t>
            </a:r>
            <a:r>
              <a:rPr lang="ru-RU" sz="2000" dirty="0"/>
              <a:t>с Монголией (протяженность 1371,2 км),</a:t>
            </a:r>
          </a:p>
          <a:p>
            <a:pPr algn="ctr"/>
            <a:r>
              <a:rPr lang="ru-RU" sz="2000" dirty="0"/>
              <a:t> на востоке регион граничит с Республикой Бурятия, </a:t>
            </a:r>
          </a:p>
          <a:p>
            <a:pPr algn="ctr"/>
            <a:r>
              <a:rPr lang="ru-RU" sz="2000" dirty="0"/>
              <a:t>на северо-востоке – с Иркутской областью</a:t>
            </a:r>
          </a:p>
          <a:p>
            <a:pPr algn="ctr"/>
            <a:r>
              <a:rPr lang="ru-RU" sz="2000" dirty="0"/>
              <a:t>на западе - с Республикой Алтай, на северо-западе и севере – </a:t>
            </a:r>
          </a:p>
          <a:p>
            <a:pPr algn="ctr"/>
            <a:r>
              <a:rPr lang="ru-RU" sz="2000" dirty="0"/>
              <a:t>с Республикой Хакасия и Красноярским краем.</a:t>
            </a:r>
          </a:p>
        </p:txBody>
      </p:sp>
      <p:pic>
        <p:nvPicPr>
          <p:cNvPr id="4" name="Picture 6" descr="C:\Documents and Settings\Admin\Мои документы\Мои рисунки\уугулза\уугулза.jpg"/>
          <p:cNvPicPr>
            <a:picLocks noChangeAspect="1" noChangeArrowheads="1"/>
          </p:cNvPicPr>
          <p:nvPr/>
        </p:nvPicPr>
        <p:blipFill rotWithShape="1">
          <a:blip r:embed="rId2" cstate="print"/>
          <a:srcRect l="11829" t="16690" r="40423" b="35528"/>
          <a:stretch/>
        </p:blipFill>
        <p:spPr bwMode="auto">
          <a:xfrm rot="16200000">
            <a:off x="52006" y="-65893"/>
            <a:ext cx="936172" cy="10401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:\Documents and Settings\Admin\Мои документы\тыва отделге чуруктар\Чтение слайд херек\угулз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09193" cy="1928826"/>
          </a:xfrm>
          <a:prstGeom prst="rect">
            <a:avLst/>
          </a:prstGeom>
          <a:noFill/>
        </p:spPr>
      </p:pic>
      <p:pic>
        <p:nvPicPr>
          <p:cNvPr id="15" name="Picture 13" descr="C:\Documents and Settings\Admin\Мои документы\тыва отделге чуруктар\Чтение слайд херек\угулз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7041927" y="4947632"/>
            <a:ext cx="2009193" cy="1928826"/>
          </a:xfrm>
          <a:prstGeom prst="rect">
            <a:avLst/>
          </a:prstGeom>
          <a:noFill/>
        </p:spPr>
      </p:pic>
      <p:pic>
        <p:nvPicPr>
          <p:cNvPr id="16" name="Picture 13" descr="C:\Documents and Settings\Admin\Мои документы\тыва отделге чуруктар\Чтение слайд херек\угулз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83298" y="4947632"/>
            <a:ext cx="2009193" cy="1928826"/>
          </a:xfrm>
          <a:prstGeom prst="rect">
            <a:avLst/>
          </a:prstGeom>
          <a:noFill/>
        </p:spPr>
      </p:pic>
      <p:pic>
        <p:nvPicPr>
          <p:cNvPr id="17" name="Picture 13" descr="C:\Documents and Settings\Admin\Мои документы\тыва отделге чуруктар\Чтение слайд херек\угулз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199156" y="80368"/>
            <a:ext cx="2009193" cy="1928826"/>
          </a:xfrm>
          <a:prstGeom prst="rect">
            <a:avLst/>
          </a:prstGeom>
          <a:noFill/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079962" y="188640"/>
            <a:ext cx="5256584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Символика Республики Тыва</a:t>
            </a:r>
            <a:endParaRPr lang="ru-RU" dirty="0"/>
          </a:p>
        </p:txBody>
      </p:sp>
      <p:pic>
        <p:nvPicPr>
          <p:cNvPr id="18" name="Picture 2" descr="http://kodauto.ru/wp-content/uploads/2015/05/234534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141" y="502669"/>
            <a:ext cx="7560269" cy="343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Горизонтальный свиток 2"/>
          <p:cNvSpPr/>
          <p:nvPr/>
        </p:nvSpPr>
        <p:spPr>
          <a:xfrm>
            <a:off x="1331640" y="3446934"/>
            <a:ext cx="6912768" cy="3222426"/>
          </a:xfrm>
          <a:prstGeom prst="horizontalScrol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pic>
        <p:nvPicPr>
          <p:cNvPr id="5122" name="Picture 2" descr="https://ds04.infourok.ru/uploads/ex/1063/0004deda-fb226487/img1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10" t="48633" r="6603"/>
          <a:stretch/>
        </p:blipFill>
        <p:spPr bwMode="auto">
          <a:xfrm>
            <a:off x="1921029" y="3933055"/>
            <a:ext cx="6199061" cy="228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5483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79" y="1412776"/>
            <a:ext cx="4968553" cy="3796222"/>
          </a:xfrm>
          <a:prstGeom prst="rect">
            <a:avLst/>
          </a:prstGeom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800" b="1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800" b="1" dirty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800" b="1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08520" y="0"/>
            <a:ext cx="36004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Monotype Corsiva" pitchFamily="66" charset="0"/>
              </a:rPr>
              <a:t>ГЛАВА РЕСПУБЛИКИ ТЫВА</a:t>
            </a:r>
          </a:p>
          <a:p>
            <a:pPr algn="ctr"/>
            <a:endParaRPr lang="ru-RU" sz="3200" dirty="0">
              <a:latin typeface="Monotype Corsiva" pitchFamily="66" charset="0"/>
            </a:endParaRPr>
          </a:p>
          <a:p>
            <a:pPr algn="ctr"/>
            <a:endParaRPr lang="ru-RU" sz="3200" dirty="0" smtClean="0">
              <a:latin typeface="Monotype Corsiva" pitchFamily="66" charset="0"/>
            </a:endParaRPr>
          </a:p>
          <a:p>
            <a:pPr algn="ctr"/>
            <a:endParaRPr lang="ru-RU" sz="3200" dirty="0">
              <a:latin typeface="Monotype Corsiva" pitchFamily="66" charset="0"/>
            </a:endParaRPr>
          </a:p>
          <a:p>
            <a:pPr algn="ctr"/>
            <a:endParaRPr lang="ru-RU" sz="3200" dirty="0" smtClean="0">
              <a:latin typeface="Monotype Corsiva" pitchFamily="66" charset="0"/>
            </a:endParaRPr>
          </a:p>
          <a:p>
            <a:pPr algn="ctr"/>
            <a:endParaRPr lang="ru-RU" sz="3200" dirty="0">
              <a:latin typeface="Monotype Corsiva" pitchFamily="66" charset="0"/>
            </a:endParaRPr>
          </a:p>
          <a:p>
            <a:pPr algn="ctr"/>
            <a:r>
              <a:rPr lang="ru-RU" sz="3200" dirty="0" smtClean="0">
                <a:latin typeface="Monotype Corsiva" pitchFamily="66" charset="0"/>
              </a:rPr>
              <a:t> </a:t>
            </a:r>
          </a:p>
          <a:p>
            <a:pPr algn="ctr"/>
            <a:endParaRPr lang="ru-RU" sz="2400" b="1" i="1" dirty="0" smtClean="0">
              <a:latin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</a:rPr>
              <a:t>ХОВАЛЫГ ВЛАДИСЛАВ ТОВАРИЩТАЙОВИЧ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419600"/>
          </a:xfrm>
        </p:spPr>
        <p:txBody>
          <a:bodyPr/>
          <a:lstStyle/>
          <a:p>
            <a:r>
              <a:rPr lang="ru-RU" sz="2400" b="1" u="sng">
                <a:latin typeface="Monotype Corsiva" pitchFamily="66" charset="0"/>
              </a:rPr>
              <a:t>Респу́блика Тыва́</a:t>
            </a:r>
            <a:r>
              <a:rPr lang="ru-RU" sz="2400" b="1">
                <a:latin typeface="Times New Roman" pitchFamily="18" charset="0"/>
              </a:rPr>
              <a:t> — республика в составе Российской Федерации, субъект Российской Федерации, входит в состав Сибирского федерального округа.</a:t>
            </a:r>
          </a:p>
        </p:txBody>
      </p:sp>
      <p:sp>
        <p:nvSpPr>
          <p:cNvPr id="144388" name="AutoShape 4"/>
          <p:cNvSpPr>
            <a:spLocks noChangeArrowheads="1"/>
          </p:cNvSpPr>
          <p:nvPr/>
        </p:nvSpPr>
        <p:spPr bwMode="auto">
          <a:xfrm>
            <a:off x="304800" y="304800"/>
            <a:ext cx="8610600" cy="1295400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Состав:</a:t>
            </a:r>
          </a:p>
        </p:txBody>
      </p:sp>
      <p:sp>
        <p:nvSpPr>
          <p:cNvPr id="144391" name="AutoShape 7"/>
          <p:cNvSpPr>
            <a:spLocks noChangeArrowheads="1"/>
          </p:cNvSpPr>
          <p:nvPr/>
        </p:nvSpPr>
        <p:spPr bwMode="auto">
          <a:xfrm>
            <a:off x="2286000" y="3352800"/>
            <a:ext cx="4191000" cy="533400"/>
          </a:xfrm>
          <a:prstGeom prst="bracePair">
            <a:avLst>
              <a:gd name="adj" fmla="val 833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4393" name="AutoShape 9"/>
          <p:cNvSpPr>
            <a:spLocks noChangeArrowheads="1"/>
          </p:cNvSpPr>
          <p:nvPr/>
        </p:nvSpPr>
        <p:spPr bwMode="auto">
          <a:xfrm>
            <a:off x="1219200" y="3124200"/>
            <a:ext cx="6705600" cy="762000"/>
          </a:xfrm>
          <a:prstGeom prst="plaqu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Административно-</a:t>
            </a:r>
          </a:p>
          <a:p>
            <a:pPr algn="ctr"/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территориальное деление.</a:t>
            </a:r>
          </a:p>
        </p:txBody>
      </p:sp>
      <p:sp>
        <p:nvSpPr>
          <p:cNvPr id="144394" name="AutoShape 10"/>
          <p:cNvSpPr>
            <a:spLocks noChangeArrowheads="1"/>
          </p:cNvSpPr>
          <p:nvPr/>
        </p:nvSpPr>
        <p:spPr bwMode="auto">
          <a:xfrm>
            <a:off x="0" y="3886200"/>
            <a:ext cx="9144000" cy="27432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>
                <a:latin typeface="Arial" charset="0"/>
              </a:rPr>
              <a:t>Всего 143 муниципальных образований, из них:</a:t>
            </a:r>
            <a:br>
              <a:rPr lang="ru-RU" sz="1800">
                <a:latin typeface="Arial" charset="0"/>
              </a:rPr>
            </a:br>
            <a:r>
              <a:rPr lang="ru-RU" sz="1800">
                <a:latin typeface="Arial" charset="0"/>
              </a:rPr>
              <a:t>муниципальных районов - 17;</a:t>
            </a:r>
            <a:br>
              <a:rPr lang="ru-RU" sz="1800">
                <a:latin typeface="Arial" charset="0"/>
              </a:rPr>
            </a:br>
            <a:r>
              <a:rPr lang="ru-RU" sz="1800">
                <a:latin typeface="Arial" charset="0"/>
              </a:rPr>
              <a:t>городских округов - 2;</a:t>
            </a:r>
            <a:br>
              <a:rPr lang="ru-RU" sz="1800">
                <a:latin typeface="Arial" charset="0"/>
              </a:rPr>
            </a:br>
            <a:r>
              <a:rPr lang="ru-RU" sz="1800">
                <a:latin typeface="Arial" charset="0"/>
              </a:rPr>
              <a:t>городских поселений - 4;</a:t>
            </a:r>
            <a:br>
              <a:rPr lang="ru-RU" sz="1800">
                <a:latin typeface="Arial" charset="0"/>
              </a:rPr>
            </a:br>
            <a:r>
              <a:rPr lang="ru-RU" sz="1800">
                <a:latin typeface="Arial" charset="0"/>
              </a:rPr>
              <a:t>сельских поселений - 120</a:t>
            </a:r>
          </a:p>
        </p:txBody>
      </p: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</TotalTime>
  <Words>984</Words>
  <Application>Microsoft Office PowerPoint</Application>
  <PresentationFormat>Экран (4:3)</PresentationFormat>
  <Paragraphs>139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Тема Office</vt:lpstr>
      <vt:lpstr>Грань</vt:lpstr>
      <vt:lpstr>День республики Тыва в Каськовской сельской библиотеке </vt:lpstr>
      <vt:lpstr>Слайд 2</vt:lpstr>
      <vt:lpstr>Слайд 3</vt:lpstr>
      <vt:lpstr>Карта Республика Тыва</vt:lpstr>
      <vt:lpstr>Слайд 5</vt:lpstr>
      <vt:lpstr>Символика Республики Тыва</vt:lpstr>
      <vt:lpstr>   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Этнокультурный комплекс «Алдын-Булак»</vt:lpstr>
      <vt:lpstr>Промышленность Республики Тыва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позитроника</dc:creator>
  <cp:lastModifiedBy>Татьяна</cp:lastModifiedBy>
  <cp:revision>131</cp:revision>
  <dcterms:created xsi:type="dcterms:W3CDTF">2011-10-16T13:12:38Z</dcterms:created>
  <dcterms:modified xsi:type="dcterms:W3CDTF">2025-11-07T15:27:46Z</dcterms:modified>
</cp:coreProperties>
</file>